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2" r:id="rId6"/>
    <p:sldId id="263" r:id="rId7"/>
    <p:sldId id="264" r:id="rId8"/>
    <p:sldId id="266" r:id="rId9"/>
    <p:sldId id="269" r:id="rId10"/>
    <p:sldId id="267" r:id="rId11"/>
    <p:sldId id="268" r:id="rId12"/>
    <p:sldId id="270" r:id="rId13"/>
  </p:sldIdLst>
  <p:sldSz cx="9144000" cy="6858000" type="screen4x3"/>
  <p:notesSz cx="6858000" cy="9144000"/>
  <p:custShowLst>
    <p:custShow name="Custom Show 1" id="0">
      <p:sldLst>
        <p:sld r:id="rId7"/>
        <p:sld r:id="rId8"/>
      </p:sldLst>
    </p:custShow>
    <p:custShow name="Custom Show 2" id="1">
      <p:sldLst>
        <p:sld r:id="rId9"/>
        <p:sld r:id="rId10"/>
      </p:sldLst>
    </p:custShow>
    <p:custShow name="Custom Show 3" id="2">
      <p:sldLst>
        <p:sld r:id="rId11"/>
        <p:sld r:id="rId12"/>
      </p:sldLst>
    </p:custShow>
  </p:custShowLst>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7" autoAdjust="0"/>
  </p:normalViewPr>
  <p:slideViewPr>
    <p:cSldViewPr>
      <p:cViewPr varScale="1">
        <p:scale>
          <a:sx n="76" d="100"/>
          <a:sy n="76" d="100"/>
        </p:scale>
        <p:origin x="-312" y="-84"/>
      </p:cViewPr>
      <p:guideLst>
        <p:guide orient="horz" pos="2160"/>
        <p:guide pos="2880"/>
      </p:guideLst>
    </p:cSldViewPr>
  </p:slideViewPr>
  <p:outlineViewPr>
    <p:cViewPr>
      <p:scale>
        <a:sx n="33" d="100"/>
        <a:sy n="33" d="100"/>
      </p:scale>
      <p:origin x="0" y="208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ECEBE4-4A8B-49B0-B5EF-46F69088D2BF}" type="datetimeFigureOut">
              <a:rPr lang="en-US" smtClean="0"/>
              <a:pPr/>
              <a:t>7/12/2013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1488600-1FFD-448F-AC96-650C39F876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ECEBE4-4A8B-49B0-B5EF-46F69088D2BF}" type="datetimeFigureOut">
              <a:rPr lang="en-US" smtClean="0"/>
              <a:pPr/>
              <a:t>7/12/2013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88600-1FFD-448F-AC96-650C39F876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ECEBE4-4A8B-49B0-B5EF-46F69088D2BF}" type="datetimeFigureOut">
              <a:rPr lang="en-US" smtClean="0"/>
              <a:pPr/>
              <a:t>7/12/2013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88600-1FFD-448F-AC96-650C39F876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ECEBE4-4A8B-49B0-B5EF-46F69088D2BF}" type="datetimeFigureOut">
              <a:rPr lang="en-US" smtClean="0"/>
              <a:pPr/>
              <a:t>7/12/2013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88600-1FFD-448F-AC96-650C39F876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ECEBE4-4A8B-49B0-B5EF-46F69088D2BF}" type="datetimeFigureOut">
              <a:rPr lang="en-US" smtClean="0"/>
              <a:pPr/>
              <a:t>7/12/2013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88600-1FFD-448F-AC96-650C39F876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ECEBE4-4A8B-49B0-B5EF-46F69088D2BF}" type="datetimeFigureOut">
              <a:rPr lang="en-US" smtClean="0"/>
              <a:pPr/>
              <a:t>7/12/2013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88600-1FFD-448F-AC96-650C39F876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ECEBE4-4A8B-49B0-B5EF-46F69088D2BF}" type="datetimeFigureOut">
              <a:rPr lang="en-US" smtClean="0"/>
              <a:pPr/>
              <a:t>7/12/2013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88600-1FFD-448F-AC96-650C39F876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ECEBE4-4A8B-49B0-B5EF-46F69088D2BF}" type="datetimeFigureOut">
              <a:rPr lang="en-US" smtClean="0"/>
              <a:pPr/>
              <a:t>7/12/2013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88600-1FFD-448F-AC96-650C39F876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CEBE4-4A8B-49B0-B5EF-46F69088D2BF}" type="datetimeFigureOut">
              <a:rPr lang="en-US" smtClean="0"/>
              <a:pPr/>
              <a:t>7/12/2013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88600-1FFD-448F-AC96-650C39F876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ECEBE4-4A8B-49B0-B5EF-46F69088D2BF}" type="datetimeFigureOut">
              <a:rPr lang="en-US" smtClean="0"/>
              <a:pPr/>
              <a:t>7/12/2013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88600-1FFD-448F-AC96-650C39F876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ECEBE4-4A8B-49B0-B5EF-46F69088D2BF}" type="datetimeFigureOut">
              <a:rPr lang="en-US" smtClean="0"/>
              <a:pPr/>
              <a:t>7/12/2013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1488600-1FFD-448F-AC96-650C39F8760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ECEBE4-4A8B-49B0-B5EF-46F69088D2BF}" type="datetimeFigureOut">
              <a:rPr lang="en-US" smtClean="0"/>
              <a:pPr/>
              <a:t>7/12/2013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88600-1FFD-448F-AC96-650C39F8760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7772400" cy="14700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Classic Greek Isles Tour</a:t>
            </a:r>
            <a:endPar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447800" y="2590800"/>
            <a:ext cx="6400800" cy="1752600"/>
          </a:xfrm>
        </p:spPr>
        <p:txBody>
          <a:bodyPr/>
          <a:lstStyle/>
          <a:p>
            <a:r>
              <a:rPr lang="en-US" dirty="0" smtClean="0"/>
              <a:t>An exciting and intimate 13 days in Greece and the Greek Isles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52400" y="4114800"/>
            <a:ext cx="5315420" cy="184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8" name="Picture 4"/>
          <p:cNvPicPr>
            <a:picLocks noChangeAspect="1" noChangeArrowheads="1"/>
          </p:cNvPicPr>
          <p:nvPr/>
        </p:nvPicPr>
        <p:blipFill>
          <a:blip r:embed="rId3" cstate="print"/>
          <a:srcRect/>
          <a:stretch>
            <a:fillRect/>
          </a:stretch>
        </p:blipFill>
        <p:spPr bwMode="auto">
          <a:xfrm>
            <a:off x="5867400" y="3810000"/>
            <a:ext cx="2838450" cy="2179930"/>
          </a:xfrm>
          <a:prstGeom prst="rect">
            <a:avLst/>
          </a:prstGeom>
          <a:ln>
            <a:noFill/>
          </a:ln>
          <a:effectLst>
            <a:outerShdw blurRad="292100" dist="139700" dir="2700000" algn="tl" rotWithShape="0">
              <a:srgbClr val="333333">
                <a:alpha val="65000"/>
              </a:srgbClr>
            </a:outerShdw>
          </a:effectLst>
        </p:spPr>
      </p:pic>
      <p:sp>
        <p:nvSpPr>
          <p:cNvPr id="7" name="Rounded Rectangle 6">
            <a:hlinkClick r:id="rId4" action="ppaction://hlinksldjump"/>
          </p:cNvPr>
          <p:cNvSpPr/>
          <p:nvPr/>
        </p:nvSpPr>
        <p:spPr>
          <a:xfrm>
            <a:off x="7772400" y="6324600"/>
            <a:ext cx="1219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Begin</a:t>
            </a:r>
            <a:endParaRPr lang="en-US" b="1" dirty="0">
              <a:latin typeface="+mj-lt"/>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Trip Highlights</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4"/>
          <p:cNvPicPr>
            <a:picLocks noChangeAspect="1" noChangeArrowheads="1"/>
          </p:cNvPicPr>
          <p:nvPr/>
        </p:nvPicPr>
        <p:blipFill>
          <a:blip r:embed="rId2" cstate="print"/>
          <a:srcRect/>
          <a:stretch>
            <a:fillRect/>
          </a:stretch>
        </p:blipFill>
        <p:spPr bwMode="auto">
          <a:xfrm>
            <a:off x="228600" y="1981200"/>
            <a:ext cx="4663279" cy="3581400"/>
          </a:xfrm>
          <a:prstGeom prst="rect">
            <a:avLst/>
          </a:prstGeom>
          <a:noFill/>
          <a:ln w="9525">
            <a:noFill/>
            <a:miter lim="800000"/>
            <a:headEnd/>
            <a:tailEnd/>
          </a:ln>
        </p:spPr>
      </p:pic>
      <p:sp>
        <p:nvSpPr>
          <p:cNvPr id="14" name="Oval 13"/>
          <p:cNvSpPr/>
          <p:nvPr/>
        </p:nvSpPr>
        <p:spPr>
          <a:xfrm flipV="1">
            <a:off x="3124200" y="3200400"/>
            <a:ext cx="304800" cy="304800"/>
          </a:xfrm>
          <a:prstGeom prst="ellipse">
            <a:avLst/>
          </a:prstGeom>
          <a:solidFill>
            <a:schemeClr val="tx1">
              <a:alpha val="2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62600" y="1219201"/>
            <a:ext cx="3200400" cy="1477328"/>
          </a:xfrm>
          <a:prstGeom prst="rect">
            <a:avLst/>
          </a:prstGeom>
          <a:noFill/>
        </p:spPr>
        <p:txBody>
          <a:bodyPr wrap="square" rtlCol="0">
            <a:spAutoFit/>
          </a:bodyPr>
          <a:lstStyle/>
          <a:p>
            <a:pPr algn="ctr"/>
            <a:r>
              <a:rPr lang="en-US" b="1" dirty="0" smtClean="0"/>
              <a:t>Mykonos</a:t>
            </a:r>
          </a:p>
          <a:p>
            <a:pPr algn="ctr"/>
            <a:endParaRPr lang="en-US" b="1" dirty="0" smtClean="0"/>
          </a:p>
          <a:p>
            <a:r>
              <a:rPr lang="en-US" dirty="0" smtClean="0"/>
              <a:t>In Greek mythology Mykonos was the location of the battle between Zeus and the Titans.</a:t>
            </a:r>
            <a:endParaRPr lang="en-US" dirty="0"/>
          </a:p>
        </p:txBody>
      </p:sp>
      <p:pic>
        <p:nvPicPr>
          <p:cNvPr id="16" name="Picture 2"/>
          <p:cNvPicPr>
            <a:picLocks noChangeAspect="1" noChangeArrowheads="1"/>
          </p:cNvPicPr>
          <p:nvPr/>
        </p:nvPicPr>
        <p:blipFill>
          <a:blip r:embed="rId3" cstate="print"/>
          <a:srcRect/>
          <a:stretch>
            <a:fillRect/>
          </a:stretch>
        </p:blipFill>
        <p:spPr bwMode="auto">
          <a:xfrm>
            <a:off x="5181600" y="3048000"/>
            <a:ext cx="3790950" cy="2771208"/>
          </a:xfrm>
          <a:prstGeom prst="rect">
            <a:avLst/>
          </a:prstGeom>
          <a:ln>
            <a:noFill/>
          </a:ln>
          <a:effectLst>
            <a:outerShdw blurRad="292100" dist="139700" dir="2700000" algn="tl" rotWithShape="0">
              <a:srgbClr val="333333">
                <a:alpha val="65000"/>
              </a:srgbClr>
            </a:outerShdw>
          </a:effectLst>
        </p:spPr>
      </p:pic>
      <p:sp>
        <p:nvSpPr>
          <p:cNvPr id="17" name="Text Placeholder 8"/>
          <p:cNvSpPr>
            <a:spLocks noGrp="1"/>
          </p:cNvSpPr>
          <p:nvPr>
            <p:ph type="body" idx="1"/>
          </p:nvPr>
        </p:nvSpPr>
        <p:spPr>
          <a:xfrm>
            <a:off x="685800" y="5791200"/>
            <a:ext cx="3810000" cy="914400"/>
          </a:xfrm>
        </p:spPr>
        <p:txBody>
          <a:bodyPr>
            <a:normAutofit/>
          </a:bodyPr>
          <a:lstStyle/>
          <a:p>
            <a:pPr algn="ctr"/>
            <a:r>
              <a:rPr lang="en-US" sz="1400" dirty="0" smtClean="0"/>
              <a:t>Click anywhere to return.</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Trip Highlights</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4"/>
          <p:cNvPicPr>
            <a:picLocks noChangeAspect="1" noChangeArrowheads="1"/>
          </p:cNvPicPr>
          <p:nvPr/>
        </p:nvPicPr>
        <p:blipFill>
          <a:blip r:embed="rId2" cstate="print"/>
          <a:srcRect/>
          <a:stretch>
            <a:fillRect/>
          </a:stretch>
        </p:blipFill>
        <p:spPr bwMode="auto">
          <a:xfrm>
            <a:off x="228600" y="1981200"/>
            <a:ext cx="4663279" cy="3581400"/>
          </a:xfrm>
          <a:prstGeom prst="rect">
            <a:avLst/>
          </a:prstGeom>
          <a:noFill/>
          <a:ln w="9525">
            <a:noFill/>
            <a:miter lim="800000"/>
            <a:headEnd/>
            <a:tailEnd/>
          </a:ln>
        </p:spPr>
      </p:pic>
      <p:sp>
        <p:nvSpPr>
          <p:cNvPr id="11" name="TextBox 10"/>
          <p:cNvSpPr txBox="1"/>
          <p:nvPr/>
        </p:nvSpPr>
        <p:spPr>
          <a:xfrm>
            <a:off x="5562600" y="1219201"/>
            <a:ext cx="3200400" cy="1477328"/>
          </a:xfrm>
          <a:prstGeom prst="rect">
            <a:avLst/>
          </a:prstGeom>
          <a:noFill/>
        </p:spPr>
        <p:txBody>
          <a:bodyPr wrap="square" rtlCol="0">
            <a:spAutoFit/>
          </a:bodyPr>
          <a:lstStyle/>
          <a:p>
            <a:pPr algn="ctr"/>
            <a:r>
              <a:rPr lang="en-US" b="1" dirty="0" smtClean="0"/>
              <a:t>Mykonos</a:t>
            </a:r>
          </a:p>
          <a:p>
            <a:pPr algn="ctr"/>
            <a:endParaRPr lang="en-US" b="1" dirty="0" smtClean="0"/>
          </a:p>
          <a:p>
            <a:r>
              <a:rPr lang="en-US" dirty="0" smtClean="0"/>
              <a:t>In Greek mythology Mykonos was the location of the battle between Zeus and the Titans.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181600" y="3048000"/>
            <a:ext cx="3790950" cy="2771208"/>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flipV="1">
            <a:off x="3124200" y="3200400"/>
            <a:ext cx="304800" cy="304800"/>
          </a:xfrm>
          <a:prstGeom prst="ellipse">
            <a:avLst/>
          </a:prstGeom>
          <a:solidFill>
            <a:schemeClr val="tx1">
              <a:alpha val="2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xit" presetSubtype="0" accel="100000" fill="hold" grpId="0" nodeType="with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 calcmode="lin" valueType="num">
                                      <p:cBhvr>
                                        <p:cTn id="8" dur="500"/>
                                        <p:tgtEl>
                                          <p:spTgt spid="11"/>
                                        </p:tgtEl>
                                        <p:attrNameLst>
                                          <p:attrName>style.rotation</p:attrName>
                                        </p:attrNameLst>
                                      </p:cBhvr>
                                      <p:tavLst>
                                        <p:tav tm="0">
                                          <p:val>
                                            <p:fltVal val="0"/>
                                          </p:val>
                                        </p:tav>
                                        <p:tav tm="100000">
                                          <p:val>
                                            <p:fltVal val="360"/>
                                          </p:val>
                                        </p:tav>
                                      </p:tavLst>
                                    </p:anim>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49" presetClass="exit" presetSubtype="0" accel="100000" fill="hold" nodeType="withEffect">
                                  <p:stCondLst>
                                    <p:cond delay="0"/>
                                  </p:stCondLst>
                                  <p:childTnLst>
                                    <p:anim calcmode="lin" valueType="num">
                                      <p:cBhvr>
                                        <p:cTn id="12" dur="500"/>
                                        <p:tgtEl>
                                          <p:spTgt spid="2050"/>
                                        </p:tgtEl>
                                        <p:attrNameLst>
                                          <p:attrName>ppt_w</p:attrName>
                                        </p:attrNameLst>
                                      </p:cBhvr>
                                      <p:tavLst>
                                        <p:tav tm="0">
                                          <p:val>
                                            <p:strVal val="ppt_w"/>
                                          </p:val>
                                        </p:tav>
                                        <p:tav tm="100000">
                                          <p:val>
                                            <p:fltVal val="0"/>
                                          </p:val>
                                        </p:tav>
                                      </p:tavLst>
                                    </p:anim>
                                    <p:anim calcmode="lin" valueType="num">
                                      <p:cBhvr>
                                        <p:cTn id="13" dur="500"/>
                                        <p:tgtEl>
                                          <p:spTgt spid="2050"/>
                                        </p:tgtEl>
                                        <p:attrNameLst>
                                          <p:attrName>ppt_h</p:attrName>
                                        </p:attrNameLst>
                                      </p:cBhvr>
                                      <p:tavLst>
                                        <p:tav tm="0">
                                          <p:val>
                                            <p:strVal val="ppt_h"/>
                                          </p:val>
                                        </p:tav>
                                        <p:tav tm="100000">
                                          <p:val>
                                            <p:fltVal val="0"/>
                                          </p:val>
                                        </p:tav>
                                      </p:tavLst>
                                    </p:anim>
                                    <p:anim calcmode="lin" valueType="num">
                                      <p:cBhvr>
                                        <p:cTn id="14" dur="500"/>
                                        <p:tgtEl>
                                          <p:spTgt spid="2050"/>
                                        </p:tgtEl>
                                        <p:attrNameLst>
                                          <p:attrName>style.rotation</p:attrName>
                                        </p:attrNameLst>
                                      </p:cBhvr>
                                      <p:tavLst>
                                        <p:tav tm="0">
                                          <p:val>
                                            <p:fltVal val="0"/>
                                          </p:val>
                                        </p:tav>
                                        <p:tav tm="100000">
                                          <p:val>
                                            <p:fltVal val="360"/>
                                          </p:val>
                                        </p:tav>
                                      </p:tavLst>
                                    </p:anim>
                                    <p:animEffect transition="out" filter="fade">
                                      <p:cBhvr>
                                        <p:cTn id="15" dur="500"/>
                                        <p:tgtEl>
                                          <p:spTgt spid="2050"/>
                                        </p:tgtEl>
                                      </p:cBhvr>
                                    </p:animEffect>
                                    <p:set>
                                      <p:cBhvr>
                                        <p:cTn id="16"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Harmony V Yacht</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304801" y="1447800"/>
            <a:ext cx="4946072" cy="2590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3" cstate="print"/>
          <a:srcRect/>
          <a:stretch>
            <a:fillRect/>
          </a:stretch>
        </p:blipFill>
        <p:spPr bwMode="auto">
          <a:xfrm>
            <a:off x="5562600" y="3581400"/>
            <a:ext cx="3352800" cy="2149684"/>
          </a:xfrm>
          <a:prstGeom prst="rect">
            <a:avLst/>
          </a:prstGeom>
          <a:ln>
            <a:noFill/>
          </a:ln>
          <a:effectLst>
            <a:outerShdw blurRad="292100" dist="139700" dir="2700000" algn="tl" rotWithShape="0">
              <a:srgbClr val="333333">
                <a:alpha val="65000"/>
              </a:srgbClr>
            </a:outerShdw>
          </a:effectLst>
        </p:spPr>
      </p:pic>
      <p:sp>
        <p:nvSpPr>
          <p:cNvPr id="9" name="Text Placeholder 8"/>
          <p:cNvSpPr>
            <a:spLocks noGrp="1"/>
          </p:cNvSpPr>
          <p:nvPr>
            <p:ph type="body" idx="1"/>
          </p:nvPr>
        </p:nvSpPr>
        <p:spPr>
          <a:xfrm>
            <a:off x="5638800" y="1981200"/>
            <a:ext cx="2895600" cy="1066800"/>
          </a:xfrm>
        </p:spPr>
        <p:txBody>
          <a:bodyPr>
            <a:normAutofit/>
          </a:bodyPr>
          <a:lstStyle/>
          <a:p>
            <a:pPr algn="ctr"/>
            <a:r>
              <a:rPr lang="en-US" sz="1400" dirty="0" smtClean="0"/>
              <a:t>Click the image to get more information and a view of one of the cabins.</a:t>
            </a:r>
            <a:endParaRPr lang="en-US" sz="1400" dirty="0"/>
          </a:p>
        </p:txBody>
      </p:sp>
      <p:sp>
        <p:nvSpPr>
          <p:cNvPr id="10" name="Text Placeholder 8"/>
          <p:cNvSpPr txBox="1">
            <a:spLocks/>
          </p:cNvSpPr>
          <p:nvPr/>
        </p:nvSpPr>
        <p:spPr>
          <a:xfrm>
            <a:off x="152400" y="4191000"/>
            <a:ext cx="4648200" cy="2362200"/>
          </a:xfrm>
          <a:prstGeom prst="rect">
            <a:avLst/>
          </a:prstGeom>
        </p:spPr>
        <p:txBody>
          <a:bodyPr vert="horz" lIns="45720" rIns="45720" anchor="t">
            <a:noAutofit/>
          </a:bodyPr>
          <a:lstStyle/>
          <a:p>
            <a:pPr lvl="0">
              <a:spcBef>
                <a:spcPct val="20000"/>
              </a:spcBef>
              <a:buClr>
                <a:schemeClr val="accent3"/>
              </a:buClr>
              <a:buSzPct val="95000"/>
            </a:pPr>
            <a:r>
              <a:rPr lang="en-US" sz="1200" dirty="0" smtClean="0"/>
              <a:t>HARMONY V is a newly refitted, gorgeous mega-yacht that can accommodate 49 passengers, making her ideal for the larger charter party. There are 25 cabins with private facilities en suite and individually controlled air conditioning. All cabins have large windows, flat screen TV sets, DVD players, music channels, mini fridges and hairdryers, making for all the comforts of home at sea. The spacious lounge offers comfortable seating, a bar and an adjoining dining room with big windows looking out to beautiful views of the passing scenery. The dining room can accommodate all guests in one seating and offers the highest standard of fine cuisine. There is also a lovely area on deck where meals can be had al fresco, surrounded by the gorgeous blue waters.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ounded Rectangle 11">
            <a:hlinkClick r:id="rId4" action="ppaction://hlinksldjump"/>
          </p:cNvPr>
          <p:cNvSpPr/>
          <p:nvPr/>
        </p:nvSpPr>
        <p:spPr>
          <a:xfrm>
            <a:off x="7772400" y="6324600"/>
            <a:ext cx="1219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Back</a:t>
            </a:r>
            <a:endParaRPr lang="en-US" b="1" dirty="0">
              <a:latin typeface="+mj-lt"/>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074"/>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500" fill="hold"/>
                                        <p:tgtEl>
                                          <p:spTgt spid="3075"/>
                                        </p:tgtEl>
                                        <p:attrNameLst>
                                          <p:attrName>ppt_w</p:attrName>
                                        </p:attrNameLst>
                                      </p:cBhvr>
                                      <p:tavLst>
                                        <p:tav tm="0">
                                          <p:val>
                                            <p:fltVal val="0"/>
                                          </p:val>
                                        </p:tav>
                                        <p:tav tm="100000">
                                          <p:val>
                                            <p:strVal val="#ppt_w"/>
                                          </p:val>
                                        </p:tav>
                                      </p:tavLst>
                                    </p:anim>
                                    <p:anim calcmode="lin" valueType="num">
                                      <p:cBhvr>
                                        <p:cTn id="13" dur="500" fill="hold"/>
                                        <p:tgtEl>
                                          <p:spTgt spid="3075"/>
                                        </p:tgtEl>
                                        <p:attrNameLst>
                                          <p:attrName>ppt_h</p:attrName>
                                        </p:attrNameLst>
                                      </p:cBhvr>
                                      <p:tavLst>
                                        <p:tav tm="0">
                                          <p:val>
                                            <p:fltVal val="0"/>
                                          </p:val>
                                        </p:tav>
                                        <p:tav tm="100000">
                                          <p:val>
                                            <p:strVal val="#ppt_h"/>
                                          </p:val>
                                        </p:tav>
                                      </p:tavLst>
                                    </p:anim>
                                    <p:animEffect transition="in" filter="fade">
                                      <p:cBhvr>
                                        <p:cTn id="14" dur="5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xit" presetSubtype="0" accel="100000" fill="hold" grpId="1" nodeType="clickEffect">
                                  <p:stCondLst>
                                    <p:cond delay="0"/>
                                  </p:stCondLst>
                                  <p:childTnLst>
                                    <p:anim calcmode="lin" valueType="num">
                                      <p:cBhvr>
                                        <p:cTn id="18" dur="500"/>
                                        <p:tgtEl>
                                          <p:spTgt spid="10"/>
                                        </p:tgtEl>
                                        <p:attrNameLst>
                                          <p:attrName>ppt_w</p:attrName>
                                        </p:attrNameLst>
                                      </p:cBhvr>
                                      <p:tavLst>
                                        <p:tav tm="0">
                                          <p:val>
                                            <p:strVal val="ppt_w"/>
                                          </p:val>
                                        </p:tav>
                                        <p:tav tm="100000">
                                          <p:val>
                                            <p:fltVal val="0"/>
                                          </p:val>
                                        </p:tav>
                                      </p:tavLst>
                                    </p:anim>
                                    <p:anim calcmode="lin" valueType="num">
                                      <p:cBhvr>
                                        <p:cTn id="19" dur="500"/>
                                        <p:tgtEl>
                                          <p:spTgt spid="10"/>
                                        </p:tgtEl>
                                        <p:attrNameLst>
                                          <p:attrName>ppt_h</p:attrName>
                                        </p:attrNameLst>
                                      </p:cBhvr>
                                      <p:tavLst>
                                        <p:tav tm="0">
                                          <p:val>
                                            <p:strVal val="ppt_h"/>
                                          </p:val>
                                        </p:tav>
                                        <p:tav tm="100000">
                                          <p:val>
                                            <p:fltVal val="0"/>
                                          </p:val>
                                        </p:tav>
                                      </p:tavLst>
                                    </p:anim>
                                    <p:anim calcmode="lin" valueType="num">
                                      <p:cBhvr>
                                        <p:cTn id="20" dur="500"/>
                                        <p:tgtEl>
                                          <p:spTgt spid="10"/>
                                        </p:tgtEl>
                                        <p:attrNameLst>
                                          <p:attrName>style.rotation</p:attrName>
                                        </p:attrNameLst>
                                      </p:cBhvr>
                                      <p:tavLst>
                                        <p:tav tm="0">
                                          <p:val>
                                            <p:fltVal val="0"/>
                                          </p:val>
                                        </p:tav>
                                        <p:tav tm="100000">
                                          <p:val>
                                            <p:fltVal val="360"/>
                                          </p:val>
                                        </p:tav>
                                      </p:tavLst>
                                    </p:anim>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49" presetClass="exit" presetSubtype="0" accel="100000" fill="hold" nodeType="withEffect">
                                  <p:stCondLst>
                                    <p:cond delay="0"/>
                                  </p:stCondLst>
                                  <p:childTnLst>
                                    <p:anim calcmode="lin" valueType="num">
                                      <p:cBhvr>
                                        <p:cTn id="24" dur="500"/>
                                        <p:tgtEl>
                                          <p:spTgt spid="3075"/>
                                        </p:tgtEl>
                                        <p:attrNameLst>
                                          <p:attrName>ppt_w</p:attrName>
                                        </p:attrNameLst>
                                      </p:cBhvr>
                                      <p:tavLst>
                                        <p:tav tm="0">
                                          <p:val>
                                            <p:strVal val="ppt_w"/>
                                          </p:val>
                                        </p:tav>
                                        <p:tav tm="100000">
                                          <p:val>
                                            <p:fltVal val="0"/>
                                          </p:val>
                                        </p:tav>
                                      </p:tavLst>
                                    </p:anim>
                                    <p:anim calcmode="lin" valueType="num">
                                      <p:cBhvr>
                                        <p:cTn id="25" dur="500"/>
                                        <p:tgtEl>
                                          <p:spTgt spid="3075"/>
                                        </p:tgtEl>
                                        <p:attrNameLst>
                                          <p:attrName>ppt_h</p:attrName>
                                        </p:attrNameLst>
                                      </p:cBhvr>
                                      <p:tavLst>
                                        <p:tav tm="0">
                                          <p:val>
                                            <p:strVal val="ppt_h"/>
                                          </p:val>
                                        </p:tav>
                                        <p:tav tm="100000">
                                          <p:val>
                                            <p:fltVal val="0"/>
                                          </p:val>
                                        </p:tav>
                                      </p:tavLst>
                                    </p:anim>
                                    <p:anim calcmode="lin" valueType="num">
                                      <p:cBhvr>
                                        <p:cTn id="26" dur="500"/>
                                        <p:tgtEl>
                                          <p:spTgt spid="3075"/>
                                        </p:tgtEl>
                                        <p:attrNameLst>
                                          <p:attrName>style.rotation</p:attrName>
                                        </p:attrNameLst>
                                      </p:cBhvr>
                                      <p:tavLst>
                                        <p:tav tm="0">
                                          <p:val>
                                            <p:fltVal val="0"/>
                                          </p:val>
                                        </p:tav>
                                        <p:tav tm="100000">
                                          <p:val>
                                            <p:fltVal val="360"/>
                                          </p:val>
                                        </p:tav>
                                      </p:tavLst>
                                    </p:anim>
                                    <p:animEffect transition="out" filter="fade">
                                      <p:cBhvr>
                                        <p:cTn id="27" dur="500"/>
                                        <p:tgtEl>
                                          <p:spTgt spid="3075"/>
                                        </p:tgtEl>
                                      </p:cBhvr>
                                    </p:animEffect>
                                    <p:set>
                                      <p:cBhvr>
                                        <p:cTn id="28" dur="1" fill="hold">
                                          <p:stCondLst>
                                            <p:cond delay="4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3074"/>
                  </p:tgtEl>
                </p:cond>
              </p:nextCondLst>
            </p:seq>
          </p:childTnLst>
        </p:cTn>
      </p:par>
    </p:tnLst>
    <p:bldLst>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0"/>
            <a:ext cx="77724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Menu</a:t>
            </a:r>
            <a:endParaRPr lang="en-US"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 Placeholder 2"/>
          <p:cNvSpPr>
            <a:spLocks noGrp="1"/>
          </p:cNvSpPr>
          <p:nvPr>
            <p:ph type="body" idx="1"/>
          </p:nvPr>
        </p:nvSpPr>
        <p:spPr>
          <a:xfrm>
            <a:off x="530352" y="1828800"/>
            <a:ext cx="2212848" cy="419536"/>
          </a:xfrm>
        </p:spPr>
        <p:txBody>
          <a:bodyPr>
            <a:normAutofit lnSpcReduction="10000"/>
          </a:bodyPr>
          <a:lstStyle/>
          <a:p>
            <a:r>
              <a:rPr lang="en-US" dirty="0" smtClean="0">
                <a:latin typeface="Verdana" pitchFamily="34" charset="0"/>
                <a:ea typeface="Verdana" pitchFamily="34" charset="0"/>
                <a:cs typeface="Verdana" pitchFamily="34" charset="0"/>
                <a:hlinkClick r:id="rId2" action="ppaction://hlinksldjump"/>
              </a:rPr>
              <a:t>Tour Highlights</a:t>
            </a:r>
            <a:endParaRPr lang="en-US" dirty="0">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5943600" y="2743200"/>
            <a:ext cx="2869001" cy="3790950"/>
          </a:xfrm>
          <a:prstGeom prst="rect">
            <a:avLst/>
          </a:prstGeom>
          <a:ln>
            <a:noFill/>
          </a:ln>
          <a:effectLst>
            <a:outerShdw blurRad="292100" dist="139700" dir="2700000" algn="tl" rotWithShape="0">
              <a:srgbClr val="333333">
                <a:alpha val="65000"/>
              </a:srgbClr>
            </a:outerShdw>
          </a:effectLst>
        </p:spPr>
      </p:pic>
      <p:sp>
        <p:nvSpPr>
          <p:cNvPr id="7" name="Text Placeholder 2"/>
          <p:cNvSpPr txBox="1">
            <a:spLocks/>
          </p:cNvSpPr>
          <p:nvPr/>
        </p:nvSpPr>
        <p:spPr>
          <a:xfrm>
            <a:off x="530352" y="2438400"/>
            <a:ext cx="2212848" cy="419536"/>
          </a:xfrm>
          <a:prstGeom prst="rect">
            <a:avLst/>
          </a:prstGeom>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hlinkClick r:id="rId4" action="ppaction://hlinksldjump"/>
              </a:rPr>
              <a:t>Itinerary</a:t>
            </a:r>
            <a:endParaRPr kumimoji="0" lang="en-US" sz="22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8" name="Text Placeholder 2"/>
          <p:cNvSpPr txBox="1">
            <a:spLocks/>
          </p:cNvSpPr>
          <p:nvPr/>
        </p:nvSpPr>
        <p:spPr>
          <a:xfrm>
            <a:off x="530352" y="3124200"/>
            <a:ext cx="2212848" cy="419536"/>
          </a:xfrm>
          <a:prstGeom prst="rect">
            <a:avLst/>
          </a:prstGeom>
        </p:spPr>
        <p:txBody>
          <a:bodyPr vert="horz" lIns="45720" rIns="45720" anchor="t">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2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hlinkClick r:id="rId5" action="ppaction://hlinksldjump"/>
              </a:rPr>
              <a:t>Trip Highlights</a:t>
            </a:r>
            <a:endParaRPr kumimoji="0" lang="en-US" sz="22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9" name="Text Placeholder 2"/>
          <p:cNvSpPr txBox="1">
            <a:spLocks/>
          </p:cNvSpPr>
          <p:nvPr/>
        </p:nvSpPr>
        <p:spPr>
          <a:xfrm>
            <a:off x="530352" y="3847664"/>
            <a:ext cx="2667000" cy="571936"/>
          </a:xfrm>
          <a:prstGeom prst="rect">
            <a:avLst/>
          </a:prstGeom>
        </p:spPr>
        <p:txBody>
          <a:bodyPr vert="horz" lIns="45720" rIns="45720" anchor="t">
            <a:normAutofit/>
          </a:bodyPr>
          <a:lstStyle/>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200" dirty="0" smtClean="0">
                <a:latin typeface="Verdana" pitchFamily="34" charset="0"/>
                <a:ea typeface="Verdana" pitchFamily="34" charset="0"/>
                <a:cs typeface="Verdana" pitchFamily="34" charset="0"/>
                <a:hlinkClick r:id="rId6" action="ppaction://hlinksldjump"/>
              </a:rPr>
              <a:t>Harmony V Yacht</a:t>
            </a:r>
            <a:endParaRPr kumimoji="0" lang="en-US" sz="22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Tour Highlights</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 Placeholder 2"/>
          <p:cNvSpPr>
            <a:spLocks noGrp="1"/>
          </p:cNvSpPr>
          <p:nvPr>
            <p:ph type="body" idx="1"/>
          </p:nvPr>
        </p:nvSpPr>
        <p:spPr>
          <a:xfrm>
            <a:off x="0" y="1371600"/>
            <a:ext cx="8382000" cy="4724400"/>
          </a:xfrm>
        </p:spPr>
        <p:txBody>
          <a:bodyPr>
            <a:normAutofit/>
          </a:bodyPr>
          <a:lstStyle/>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Seven-night Greek isles cruise aboard intimate mega-yacht</a:t>
            </a:r>
          </a:p>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Casual, elegant onboard atmosphere</a:t>
            </a:r>
          </a:p>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Athens touring, including Acropolis and Parthenon</a:t>
            </a:r>
          </a:p>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Full-day excursion to ancient Delphi</a:t>
            </a:r>
          </a:p>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Three included shore excursions: Delos’ important ruins; Palace of Knossos in </a:t>
            </a:r>
            <a:r>
              <a:rPr lang="en-US" sz="1600" dirty="0" err="1" smtClean="0">
                <a:latin typeface="Verdana" pitchFamily="34" charset="0"/>
                <a:ea typeface="Verdana" pitchFamily="34" charset="0"/>
                <a:cs typeface="Verdana" pitchFamily="34" charset="0"/>
              </a:rPr>
              <a:t>Heraklion</a:t>
            </a:r>
            <a:r>
              <a:rPr lang="en-US" sz="1600" dirty="0" smtClean="0">
                <a:latin typeface="Verdana" pitchFamily="34" charset="0"/>
                <a:ea typeface="Verdana" pitchFamily="34" charset="0"/>
                <a:cs typeface="Verdana" pitchFamily="34" charset="0"/>
              </a:rPr>
              <a:t>; Mycenae</a:t>
            </a:r>
          </a:p>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Overnight stop in celebrated Mykonos</a:t>
            </a:r>
          </a:p>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Picturesque </a:t>
            </a:r>
            <a:r>
              <a:rPr lang="en-US" sz="1600" dirty="0" err="1" smtClean="0">
                <a:latin typeface="Verdana" pitchFamily="34" charset="0"/>
                <a:ea typeface="Verdana" pitchFamily="34" charset="0"/>
                <a:cs typeface="Verdana" pitchFamily="34" charset="0"/>
              </a:rPr>
              <a:t>Santorini</a:t>
            </a:r>
            <a:endParaRPr lang="en-US" sz="1600" dirty="0" smtClean="0">
              <a:latin typeface="Verdana" pitchFamily="34" charset="0"/>
              <a:ea typeface="Verdana" pitchFamily="34" charset="0"/>
              <a:cs typeface="Verdana" pitchFamily="34" charset="0"/>
            </a:endParaRPr>
          </a:p>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Venetian-tinged ­</a:t>
            </a:r>
            <a:r>
              <a:rPr lang="en-US" sz="1600" dirty="0" err="1" smtClean="0">
                <a:latin typeface="Verdana" pitchFamily="34" charset="0"/>
                <a:ea typeface="Verdana" pitchFamily="34" charset="0"/>
                <a:cs typeface="Verdana" pitchFamily="34" charset="0"/>
              </a:rPr>
              <a:t>Rethymnon</a:t>
            </a:r>
            <a:r>
              <a:rPr lang="en-US" sz="1600" dirty="0" smtClean="0">
                <a:latin typeface="Verdana" pitchFamily="34" charset="0"/>
                <a:ea typeface="Verdana" pitchFamily="34" charset="0"/>
                <a:cs typeface="Verdana" pitchFamily="34" charset="0"/>
              </a:rPr>
              <a:t>, Crete</a:t>
            </a:r>
          </a:p>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Charming car-free Hydra</a:t>
            </a:r>
          </a:p>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Opportunities for swimming and water sports from Harmony V</a:t>
            </a:r>
          </a:p>
          <a:p>
            <a:pPr lvl="1">
              <a:buClr>
                <a:schemeClr val="tx1"/>
              </a:buClr>
              <a:buFont typeface="Wingdings" pitchFamily="2" charset="2"/>
              <a:buChar char="q"/>
            </a:pPr>
            <a:r>
              <a:rPr lang="en-US" sz="1600" dirty="0" smtClean="0">
                <a:latin typeface="Verdana" pitchFamily="34" charset="0"/>
                <a:ea typeface="Verdana" pitchFamily="34" charset="0"/>
                <a:cs typeface="Verdana" pitchFamily="34" charset="0"/>
              </a:rPr>
              <a:t>Ability to cruise to secluded harbors and hideaways</a:t>
            </a:r>
          </a:p>
          <a:p>
            <a:endParaRPr lang="en-US" sz="2000" dirty="0">
              <a:latin typeface="Verdana" pitchFamily="34" charset="0"/>
              <a:ea typeface="Verdana" pitchFamily="34" charset="0"/>
              <a:cs typeface="Verdana" pitchFamily="34" charset="0"/>
            </a:endParaRPr>
          </a:p>
        </p:txBody>
      </p:sp>
      <p:sp>
        <p:nvSpPr>
          <p:cNvPr id="5" name="Rounded Rectangle 4">
            <a:hlinkClick r:id="rId2" action="ppaction://hlinksldjump"/>
          </p:cNvPr>
          <p:cNvSpPr/>
          <p:nvPr/>
        </p:nvSpPr>
        <p:spPr>
          <a:xfrm>
            <a:off x="7772400" y="6324600"/>
            <a:ext cx="1219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Back</a:t>
            </a:r>
            <a:endParaRPr lang="en-US" b="1" dirty="0">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3048000" y="5181600"/>
            <a:ext cx="1828800" cy="1335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p:cNvPicPr>
            <a:picLocks noChangeAspect="1" noChangeArrowheads="1"/>
          </p:cNvPicPr>
          <p:nvPr/>
        </p:nvPicPr>
        <p:blipFill>
          <a:blip r:embed="rId4" cstate="print"/>
          <a:srcRect/>
          <a:stretch>
            <a:fillRect/>
          </a:stretch>
        </p:blipFill>
        <p:spPr bwMode="auto">
          <a:xfrm>
            <a:off x="609600" y="5145506"/>
            <a:ext cx="1905000" cy="1403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p:cNvPicPr>
            <a:picLocks noChangeAspect="1" noChangeArrowheads="1"/>
          </p:cNvPicPr>
          <p:nvPr/>
        </p:nvPicPr>
        <p:blipFill>
          <a:blip r:embed="rId5" cstate="print"/>
          <a:srcRect/>
          <a:stretch>
            <a:fillRect/>
          </a:stretch>
        </p:blipFill>
        <p:spPr bwMode="auto">
          <a:xfrm>
            <a:off x="5257800" y="5181600"/>
            <a:ext cx="18288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Itinerary</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ounded Rectangle 4">
            <a:hlinkClick r:id="rId2" action="ppaction://hlinksldjump"/>
          </p:cNvPr>
          <p:cNvSpPr/>
          <p:nvPr/>
        </p:nvSpPr>
        <p:spPr>
          <a:xfrm>
            <a:off x="7772400" y="6324600"/>
            <a:ext cx="1219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Back</a:t>
            </a:r>
            <a:endParaRPr lang="en-US" b="1" dirty="0">
              <a:latin typeface="+mj-lt"/>
            </a:endParaRPr>
          </a:p>
        </p:txBody>
      </p:sp>
      <p:sp>
        <p:nvSpPr>
          <p:cNvPr id="12" name="Text Placeholder 2"/>
          <p:cNvSpPr>
            <a:spLocks noGrp="1"/>
          </p:cNvSpPr>
          <p:nvPr>
            <p:ph type="body" idx="1"/>
          </p:nvPr>
        </p:nvSpPr>
        <p:spPr>
          <a:xfrm>
            <a:off x="0" y="1371600"/>
            <a:ext cx="8839200" cy="4953000"/>
          </a:xfrm>
        </p:spPr>
        <p:txBody>
          <a:bodyPr>
            <a:noAutofit/>
          </a:bodyPr>
          <a:lstStyle/>
          <a:p>
            <a:pPr lvl="1">
              <a:buClr>
                <a:schemeClr val="tx1"/>
              </a:buClr>
            </a:pPr>
            <a:r>
              <a:rPr lang="en-US" sz="1200" dirty="0" smtClean="0">
                <a:latin typeface="Verdana" pitchFamily="34" charset="0"/>
                <a:ea typeface="Verdana" pitchFamily="34" charset="0"/>
                <a:cs typeface="Verdana" pitchFamily="34" charset="0"/>
              </a:rPr>
              <a:t>Day 1: Depart U.S. for Athens, Greece</a:t>
            </a:r>
          </a:p>
          <a:p>
            <a:pPr lvl="1">
              <a:buClr>
                <a:schemeClr val="tx1"/>
              </a:buClr>
            </a:pPr>
            <a:r>
              <a:rPr lang="en-US" sz="1200" dirty="0" smtClean="0">
                <a:latin typeface="Verdana" pitchFamily="34" charset="0"/>
                <a:ea typeface="Verdana" pitchFamily="34" charset="0"/>
                <a:cs typeface="Verdana" pitchFamily="34" charset="0"/>
              </a:rPr>
              <a:t>Day 2: Athens - A walking tour of Hermes Street and the lower </a:t>
            </a:r>
            <a:r>
              <a:rPr lang="en-US" sz="1200" dirty="0" err="1" smtClean="0">
                <a:latin typeface="Verdana" pitchFamily="34" charset="0"/>
                <a:ea typeface="Verdana" pitchFamily="34" charset="0"/>
                <a:cs typeface="Verdana" pitchFamily="34" charset="0"/>
              </a:rPr>
              <a:t>Plaka</a:t>
            </a:r>
            <a:r>
              <a:rPr lang="en-US" sz="1200" dirty="0" smtClean="0">
                <a:latin typeface="Verdana" pitchFamily="34" charset="0"/>
                <a:ea typeface="Verdana" pitchFamily="34" charset="0"/>
                <a:cs typeface="Verdana" pitchFamily="34" charset="0"/>
              </a:rPr>
              <a:t> district. </a:t>
            </a:r>
          </a:p>
          <a:p>
            <a:pPr lvl="1">
              <a:buClr>
                <a:schemeClr val="tx1"/>
              </a:buClr>
            </a:pPr>
            <a:r>
              <a:rPr lang="en-US" sz="1200" dirty="0" smtClean="0">
                <a:latin typeface="Verdana" pitchFamily="34" charset="0"/>
                <a:ea typeface="Verdana" pitchFamily="34" charset="0"/>
                <a:cs typeface="Verdana" pitchFamily="34" charset="0"/>
              </a:rPr>
              <a:t>Day 3: Athens - Visit the city’s most important sites, including the 5th-century BCE Acropolis and Parthenon; and the renowned Acropolis Museum. </a:t>
            </a:r>
          </a:p>
          <a:p>
            <a:pPr lvl="1">
              <a:buClr>
                <a:schemeClr val="tx1"/>
              </a:buClr>
            </a:pPr>
            <a:r>
              <a:rPr lang="en-US" sz="1200" dirty="0" smtClean="0">
                <a:latin typeface="Verdana" pitchFamily="34" charset="0"/>
                <a:ea typeface="Verdana" pitchFamily="34" charset="0"/>
                <a:cs typeface="Verdana" pitchFamily="34" charset="0"/>
              </a:rPr>
              <a:t>Day 4: Delphi  - Travel today to central Greece to explore Delphi, the most beautiful and celebrated ancient site of all. Nestled between twin cliffs and spilling out onto the Sacred Plain.</a:t>
            </a:r>
          </a:p>
          <a:p>
            <a:pPr lvl="1">
              <a:buClr>
                <a:schemeClr val="tx1"/>
              </a:buClr>
            </a:pPr>
            <a:r>
              <a:rPr lang="en-US" sz="1200" dirty="0" smtClean="0">
                <a:latin typeface="Verdana" pitchFamily="34" charset="0"/>
                <a:ea typeface="Verdana" pitchFamily="34" charset="0"/>
                <a:cs typeface="Verdana" pitchFamily="34" charset="0"/>
              </a:rPr>
              <a:t>Day 5: Athens/Cruising to Kea - Transfer to Athens’ port of Piraeus to board the mega-yacht Harmony V. </a:t>
            </a:r>
          </a:p>
          <a:p>
            <a:pPr lvl="1">
              <a:buClr>
                <a:schemeClr val="tx1"/>
              </a:buClr>
            </a:pPr>
            <a:r>
              <a:rPr lang="en-US" sz="1200" dirty="0" smtClean="0">
                <a:latin typeface="Verdana" pitchFamily="34" charset="0"/>
                <a:ea typeface="Verdana" pitchFamily="34" charset="0"/>
                <a:cs typeface="Verdana" pitchFamily="34" charset="0"/>
              </a:rPr>
              <a:t>Day 6: Cruising to Delos/Mykonos - Call on the island of Delos, once the religious and political center of the Aegean, and today an important archaeological site devoid of ­inhabitants, as it has been for more than 2,000 years. </a:t>
            </a:r>
          </a:p>
          <a:p>
            <a:pPr lvl="1">
              <a:buClr>
                <a:schemeClr val="tx1"/>
              </a:buClr>
            </a:pPr>
            <a:r>
              <a:rPr lang="en-US" sz="1200" dirty="0" smtClean="0">
                <a:latin typeface="Verdana" pitchFamily="34" charset="0"/>
                <a:ea typeface="Verdana" pitchFamily="34" charset="0"/>
                <a:cs typeface="Verdana" pitchFamily="34" charset="0"/>
              </a:rPr>
              <a:t>Day 7: Cruising to </a:t>
            </a:r>
            <a:r>
              <a:rPr lang="en-US" sz="1200" dirty="0" err="1" smtClean="0">
                <a:latin typeface="Verdana" pitchFamily="34" charset="0"/>
                <a:ea typeface="Verdana" pitchFamily="34" charset="0"/>
                <a:cs typeface="Verdana" pitchFamily="34" charset="0"/>
              </a:rPr>
              <a:t>Santorini</a:t>
            </a:r>
            <a:r>
              <a:rPr lang="en-US" sz="1200" dirty="0" smtClean="0">
                <a:latin typeface="Verdana" pitchFamily="34" charset="0"/>
                <a:ea typeface="Verdana" pitchFamily="34" charset="0"/>
                <a:cs typeface="Verdana" pitchFamily="34" charset="0"/>
              </a:rPr>
              <a:t> - Depart early this morning and enjoy a leisurely cruise to </a:t>
            </a:r>
            <a:r>
              <a:rPr lang="en-US" sz="1200" dirty="0" err="1" smtClean="0">
                <a:latin typeface="Verdana" pitchFamily="34" charset="0"/>
                <a:ea typeface="Verdana" pitchFamily="34" charset="0"/>
                <a:cs typeface="Verdana" pitchFamily="34" charset="0"/>
              </a:rPr>
              <a:t>Santorini</a:t>
            </a:r>
            <a:r>
              <a:rPr lang="en-US" sz="1200" dirty="0" smtClean="0">
                <a:latin typeface="Verdana" pitchFamily="34" charset="0"/>
                <a:ea typeface="Verdana" pitchFamily="34" charset="0"/>
                <a:cs typeface="Verdana" pitchFamily="34" charset="0"/>
              </a:rPr>
              <a:t>, the southernmost of the Cycladic islands. </a:t>
            </a:r>
          </a:p>
          <a:p>
            <a:pPr lvl="1">
              <a:buClr>
                <a:schemeClr val="tx1"/>
              </a:buClr>
            </a:pPr>
            <a:r>
              <a:rPr lang="en-US" sz="1200" dirty="0" smtClean="0">
                <a:latin typeface="Verdana" pitchFamily="34" charset="0"/>
                <a:ea typeface="Verdana" pitchFamily="34" charset="0"/>
                <a:cs typeface="Verdana" pitchFamily="34" charset="0"/>
              </a:rPr>
              <a:t>Day 8: Cruising to </a:t>
            </a:r>
            <a:r>
              <a:rPr lang="en-US" sz="1200" dirty="0" err="1" smtClean="0">
                <a:latin typeface="Verdana" pitchFamily="34" charset="0"/>
                <a:ea typeface="Verdana" pitchFamily="34" charset="0"/>
                <a:cs typeface="Verdana" pitchFamily="34" charset="0"/>
              </a:rPr>
              <a:t>Rethymnon</a:t>
            </a:r>
            <a:r>
              <a:rPr lang="en-US" sz="1200" dirty="0" smtClean="0">
                <a:latin typeface="Verdana" pitchFamily="34" charset="0"/>
                <a:ea typeface="Verdana" pitchFamily="34" charset="0"/>
                <a:cs typeface="Verdana" pitchFamily="34" charset="0"/>
              </a:rPr>
              <a:t>, Crete - After reaching this port city today, we embark on an included private shore excursion to ancient Knossos. </a:t>
            </a:r>
          </a:p>
          <a:p>
            <a:pPr lvl="1">
              <a:buClr>
                <a:schemeClr val="tx1"/>
              </a:buClr>
            </a:pPr>
            <a:r>
              <a:rPr lang="en-US" sz="1200" dirty="0" smtClean="0">
                <a:latin typeface="Verdana" pitchFamily="34" charset="0"/>
                <a:ea typeface="Verdana" pitchFamily="34" charset="0"/>
                <a:cs typeface="Verdana" pitchFamily="34" charset="0"/>
              </a:rPr>
              <a:t>Day 9: Cruising to </a:t>
            </a:r>
            <a:r>
              <a:rPr lang="en-US" sz="1200" dirty="0" err="1" smtClean="0">
                <a:latin typeface="Verdana" pitchFamily="34" charset="0"/>
                <a:ea typeface="Verdana" pitchFamily="34" charset="0"/>
                <a:cs typeface="Verdana" pitchFamily="34" charset="0"/>
              </a:rPr>
              <a:t>Kythira</a:t>
            </a:r>
            <a:r>
              <a:rPr lang="en-US" sz="1200" dirty="0" smtClean="0">
                <a:latin typeface="Verdana" pitchFamily="34" charset="0"/>
                <a:ea typeface="Verdana" pitchFamily="34" charset="0"/>
                <a:cs typeface="Verdana" pitchFamily="34" charset="0"/>
              </a:rPr>
              <a:t> - Enjoy a relaxed swim stop late morning then cruise to the island of </a:t>
            </a:r>
            <a:r>
              <a:rPr lang="en-US" sz="1200" dirty="0" err="1" smtClean="0">
                <a:latin typeface="Verdana" pitchFamily="34" charset="0"/>
                <a:ea typeface="Verdana" pitchFamily="34" charset="0"/>
                <a:cs typeface="Verdana" pitchFamily="34" charset="0"/>
              </a:rPr>
              <a:t>Kythira</a:t>
            </a:r>
            <a:r>
              <a:rPr lang="en-US" sz="1200" dirty="0" smtClean="0">
                <a:latin typeface="Verdana" pitchFamily="34" charset="0"/>
                <a:ea typeface="Verdana" pitchFamily="34" charset="0"/>
                <a:cs typeface="Verdana" pitchFamily="34" charset="0"/>
              </a:rPr>
              <a:t>, nestled at the foot of the Peloponnese between the Ionian and Aegean seas. </a:t>
            </a:r>
          </a:p>
          <a:p>
            <a:pPr lvl="1">
              <a:buClr>
                <a:schemeClr val="tx1"/>
              </a:buClr>
            </a:pPr>
            <a:r>
              <a:rPr lang="en-US" sz="1200" dirty="0" smtClean="0">
                <a:latin typeface="Verdana" pitchFamily="34" charset="0"/>
                <a:ea typeface="Verdana" pitchFamily="34" charset="0"/>
                <a:cs typeface="Verdana" pitchFamily="34" charset="0"/>
              </a:rPr>
              <a:t>Day 10: Cruising to </a:t>
            </a:r>
            <a:r>
              <a:rPr lang="en-US" sz="1200" dirty="0" err="1" smtClean="0">
                <a:latin typeface="Verdana" pitchFamily="34" charset="0"/>
                <a:ea typeface="Verdana" pitchFamily="34" charset="0"/>
                <a:cs typeface="Verdana" pitchFamily="34" charset="0"/>
              </a:rPr>
              <a:t>Monemvassia</a:t>
            </a:r>
            <a:r>
              <a:rPr lang="en-US" sz="1200" dirty="0" smtClean="0">
                <a:latin typeface="Verdana" pitchFamily="34" charset="0"/>
                <a:ea typeface="Verdana" pitchFamily="34" charset="0"/>
                <a:cs typeface="Verdana" pitchFamily="34" charset="0"/>
              </a:rPr>
              <a:t>/</a:t>
            </a:r>
            <a:r>
              <a:rPr lang="en-US" sz="1200" dirty="0" err="1" smtClean="0">
                <a:latin typeface="Verdana" pitchFamily="34" charset="0"/>
                <a:ea typeface="Verdana" pitchFamily="34" charset="0"/>
                <a:cs typeface="Verdana" pitchFamily="34" charset="0"/>
              </a:rPr>
              <a:t>Nafplion</a:t>
            </a:r>
            <a:r>
              <a:rPr lang="en-US" sz="1200" dirty="0" smtClean="0">
                <a:latin typeface="Verdana" pitchFamily="34" charset="0"/>
                <a:ea typeface="Verdana" pitchFamily="34" charset="0"/>
                <a:cs typeface="Verdana" pitchFamily="34" charset="0"/>
              </a:rPr>
              <a:t> ­ Having cruised through the night, this morning we reach the Peloponnese region on the Greek mainland.  </a:t>
            </a:r>
          </a:p>
          <a:p>
            <a:pPr lvl="1">
              <a:buClr>
                <a:schemeClr val="tx1"/>
              </a:buClr>
            </a:pPr>
            <a:r>
              <a:rPr lang="en-US" sz="1200" dirty="0" smtClean="0">
                <a:latin typeface="Verdana" pitchFamily="34" charset="0"/>
                <a:ea typeface="Verdana" pitchFamily="34" charset="0"/>
                <a:cs typeface="Verdana" pitchFamily="34" charset="0"/>
              </a:rPr>
              <a:t>Day 11: Cruising to Mycenae/Hydra - The imposing ruins at Mycenae represent the pinnacle of Mycenaean civilization, dating from the 15th to 12th centuries BCE.  </a:t>
            </a:r>
          </a:p>
          <a:p>
            <a:pPr lvl="1">
              <a:buClr>
                <a:schemeClr val="tx1"/>
              </a:buClr>
            </a:pPr>
            <a:r>
              <a:rPr lang="en-US" sz="1200" dirty="0" smtClean="0">
                <a:latin typeface="Verdana" pitchFamily="34" charset="0"/>
                <a:ea typeface="Verdana" pitchFamily="34" charset="0"/>
                <a:cs typeface="Verdana" pitchFamily="34" charset="0"/>
              </a:rPr>
              <a:t>Day 12: Cruising to Piraeus/Athens - We disembark this morning and transfer to Athens, where we tour the acclaimed </a:t>
            </a:r>
            <a:r>
              <a:rPr lang="en-US" sz="1200" dirty="0" err="1" smtClean="0">
                <a:latin typeface="Verdana" pitchFamily="34" charset="0"/>
                <a:ea typeface="Verdana" pitchFamily="34" charset="0"/>
                <a:cs typeface="Verdana" pitchFamily="34" charset="0"/>
              </a:rPr>
              <a:t>Benaki</a:t>
            </a:r>
            <a:r>
              <a:rPr lang="en-US" sz="1200" dirty="0" smtClean="0">
                <a:latin typeface="Verdana" pitchFamily="34" charset="0"/>
                <a:ea typeface="Verdana" pitchFamily="34" charset="0"/>
                <a:cs typeface="Verdana" pitchFamily="34" charset="0"/>
              </a:rPr>
              <a:t> Museum. </a:t>
            </a:r>
          </a:p>
          <a:p>
            <a:pPr lvl="1">
              <a:buClr>
                <a:schemeClr val="tx1"/>
              </a:buClr>
            </a:pPr>
            <a:r>
              <a:rPr lang="en-US" sz="1200" dirty="0" smtClean="0">
                <a:latin typeface="Verdana" pitchFamily="34" charset="0"/>
                <a:ea typeface="Verdana" pitchFamily="34" charset="0"/>
                <a:cs typeface="Verdana" pitchFamily="34" charset="0"/>
              </a:rPr>
              <a:t>Day 13: Depart for U.S. Early this morning we transfer to the airport, where we connect with our flights home. </a:t>
            </a:r>
          </a:p>
          <a:p>
            <a:endParaRPr lang="en-US" sz="1200" dirty="0">
              <a:latin typeface="Verdana" pitchFamily="34" charset="0"/>
              <a:ea typeface="Verdana" pitchFamily="34" charset="0"/>
              <a:cs typeface="Verdana"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Trip Highlights</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ounded Rectangle 4">
            <a:hlinkClick r:id="rId2" action="ppaction://hlinksldjump"/>
          </p:cNvPr>
          <p:cNvSpPr/>
          <p:nvPr/>
        </p:nvSpPr>
        <p:spPr>
          <a:xfrm>
            <a:off x="7772400" y="6324600"/>
            <a:ext cx="1219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Back</a:t>
            </a:r>
            <a:endParaRPr lang="en-US" b="1" dirty="0">
              <a:latin typeface="+mj-lt"/>
            </a:endParaRPr>
          </a:p>
        </p:txBody>
      </p:sp>
      <p:pic>
        <p:nvPicPr>
          <p:cNvPr id="8" name="Picture 4"/>
          <p:cNvPicPr>
            <a:picLocks noChangeAspect="1" noChangeArrowheads="1"/>
          </p:cNvPicPr>
          <p:nvPr/>
        </p:nvPicPr>
        <p:blipFill>
          <a:blip r:embed="rId3" cstate="print"/>
          <a:srcRect/>
          <a:stretch>
            <a:fillRect/>
          </a:stretch>
        </p:blipFill>
        <p:spPr bwMode="auto">
          <a:xfrm>
            <a:off x="228600" y="1981200"/>
            <a:ext cx="4663279" cy="3581400"/>
          </a:xfrm>
          <a:prstGeom prst="rect">
            <a:avLst/>
          </a:prstGeom>
          <a:noFill/>
          <a:ln w="9525">
            <a:noFill/>
            <a:miter lim="800000"/>
            <a:headEnd/>
            <a:tailEnd/>
          </a:ln>
        </p:spPr>
      </p:pic>
      <p:sp>
        <p:nvSpPr>
          <p:cNvPr id="9" name="Text Placeholder 8"/>
          <p:cNvSpPr>
            <a:spLocks noGrp="1"/>
          </p:cNvSpPr>
          <p:nvPr>
            <p:ph type="body" idx="1"/>
          </p:nvPr>
        </p:nvSpPr>
        <p:spPr>
          <a:xfrm>
            <a:off x="457200" y="5867400"/>
            <a:ext cx="4114800" cy="685800"/>
          </a:xfrm>
        </p:spPr>
        <p:txBody>
          <a:bodyPr>
            <a:normAutofit/>
          </a:bodyPr>
          <a:lstStyle/>
          <a:p>
            <a:pPr algn="ctr"/>
            <a:r>
              <a:rPr lang="en-US" sz="1400" dirty="0" smtClean="0"/>
              <a:t>Click the blue dots that are circled in white on the map to get information some of your destinations.</a:t>
            </a:r>
            <a:endParaRPr lang="en-US" sz="1400" dirty="0"/>
          </a:p>
        </p:txBody>
      </p:sp>
      <p:sp>
        <p:nvSpPr>
          <p:cNvPr id="17" name="Oval 16">
            <a:hlinkClick r:id="" action="ppaction://customshow?id=0&amp;return=true"/>
          </p:cNvPr>
          <p:cNvSpPr/>
          <p:nvPr/>
        </p:nvSpPr>
        <p:spPr>
          <a:xfrm>
            <a:off x="1981200" y="2819400"/>
            <a:ext cx="381000" cy="304800"/>
          </a:xfrm>
          <a:prstGeom prst="ellipse">
            <a:avLst/>
          </a:prstGeom>
          <a:solidFill>
            <a:schemeClr val="tx1">
              <a:alpha val="2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hlinkClick r:id="" action="ppaction://customshow?id=1&amp;return=true"/>
          </p:cNvPr>
          <p:cNvSpPr/>
          <p:nvPr/>
        </p:nvSpPr>
        <p:spPr>
          <a:xfrm>
            <a:off x="3124200" y="4038600"/>
            <a:ext cx="381000" cy="304800"/>
          </a:xfrm>
          <a:prstGeom prst="ellipse">
            <a:avLst/>
          </a:prstGeom>
          <a:solidFill>
            <a:schemeClr val="tx1">
              <a:alpha val="2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 action="ppaction://customshow?id=2&amp;return=true"/>
          </p:cNvPr>
          <p:cNvSpPr/>
          <p:nvPr/>
        </p:nvSpPr>
        <p:spPr>
          <a:xfrm flipV="1">
            <a:off x="3124200" y="3200400"/>
            <a:ext cx="304800" cy="304800"/>
          </a:xfrm>
          <a:prstGeom prst="ellipse">
            <a:avLst/>
          </a:prstGeom>
          <a:solidFill>
            <a:schemeClr val="tx1">
              <a:alpha val="2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Trip Highlights</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4"/>
          <p:cNvPicPr>
            <a:picLocks noChangeAspect="1" noChangeArrowheads="1"/>
          </p:cNvPicPr>
          <p:nvPr/>
        </p:nvPicPr>
        <p:blipFill>
          <a:blip r:embed="rId2" cstate="print"/>
          <a:srcRect/>
          <a:stretch>
            <a:fillRect/>
          </a:stretch>
        </p:blipFill>
        <p:spPr bwMode="auto">
          <a:xfrm>
            <a:off x="228600" y="1981200"/>
            <a:ext cx="4663279" cy="3581400"/>
          </a:xfrm>
          <a:prstGeom prst="rect">
            <a:avLst/>
          </a:prstGeom>
          <a:noFill/>
          <a:ln w="9525">
            <a:noFill/>
            <a:miter lim="800000"/>
            <a:headEnd/>
            <a:tailEnd/>
          </a:ln>
        </p:spPr>
      </p:pic>
      <p:sp>
        <p:nvSpPr>
          <p:cNvPr id="9" name="Text Placeholder 8"/>
          <p:cNvSpPr>
            <a:spLocks noGrp="1"/>
          </p:cNvSpPr>
          <p:nvPr>
            <p:ph type="body" idx="1"/>
          </p:nvPr>
        </p:nvSpPr>
        <p:spPr>
          <a:xfrm>
            <a:off x="685800" y="5791200"/>
            <a:ext cx="3810000" cy="914400"/>
          </a:xfrm>
        </p:spPr>
        <p:txBody>
          <a:bodyPr>
            <a:normAutofit/>
          </a:bodyPr>
          <a:lstStyle/>
          <a:p>
            <a:pPr algn="ctr"/>
            <a:r>
              <a:rPr lang="en-US" sz="1400" dirty="0" smtClean="0"/>
              <a:t>Click anywhere to return.</a:t>
            </a:r>
            <a:endParaRPr lang="en-US" sz="1400" dirty="0"/>
          </a:p>
        </p:txBody>
      </p:sp>
      <p:pic>
        <p:nvPicPr>
          <p:cNvPr id="4098" name="Picture 2"/>
          <p:cNvPicPr>
            <a:picLocks noChangeAspect="1" noChangeArrowheads="1"/>
          </p:cNvPicPr>
          <p:nvPr/>
        </p:nvPicPr>
        <p:blipFill>
          <a:blip r:embed="rId3" cstate="print"/>
          <a:srcRect/>
          <a:stretch>
            <a:fillRect/>
          </a:stretch>
        </p:blipFill>
        <p:spPr bwMode="auto">
          <a:xfrm>
            <a:off x="5486400" y="2895600"/>
            <a:ext cx="3325150" cy="2627837"/>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943600" y="1219200"/>
            <a:ext cx="2819400" cy="1477328"/>
          </a:xfrm>
          <a:prstGeom prst="rect">
            <a:avLst/>
          </a:prstGeom>
          <a:noFill/>
        </p:spPr>
        <p:txBody>
          <a:bodyPr wrap="square" rtlCol="0">
            <a:spAutoFit/>
          </a:bodyPr>
          <a:lstStyle/>
          <a:p>
            <a:pPr algn="ctr"/>
            <a:r>
              <a:rPr lang="en-US" b="1" dirty="0" smtClean="0"/>
              <a:t>Athens </a:t>
            </a:r>
          </a:p>
          <a:p>
            <a:pPr algn="ctr"/>
            <a:endParaRPr lang="en-US" b="1" dirty="0" smtClean="0"/>
          </a:p>
          <a:p>
            <a:r>
              <a:rPr lang="en-US" dirty="0" smtClean="0"/>
              <a:t>One of the city’s most important sites, the Acropolis and Parthenon.</a:t>
            </a:r>
            <a:endParaRPr lang="en-US" dirty="0"/>
          </a:p>
        </p:txBody>
      </p:sp>
      <p:sp>
        <p:nvSpPr>
          <p:cNvPr id="12" name="Oval 11"/>
          <p:cNvSpPr/>
          <p:nvPr/>
        </p:nvSpPr>
        <p:spPr>
          <a:xfrm>
            <a:off x="1981200" y="2819400"/>
            <a:ext cx="381000" cy="304800"/>
          </a:xfrm>
          <a:prstGeom prst="ellipse">
            <a:avLst/>
          </a:prstGeom>
          <a:solidFill>
            <a:schemeClr val="tx1">
              <a:alpha val="2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Trip Highlights</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4"/>
          <p:cNvPicPr>
            <a:picLocks noChangeAspect="1" noChangeArrowheads="1"/>
          </p:cNvPicPr>
          <p:nvPr/>
        </p:nvPicPr>
        <p:blipFill>
          <a:blip r:embed="rId2" cstate="print"/>
          <a:srcRect/>
          <a:stretch>
            <a:fillRect/>
          </a:stretch>
        </p:blipFill>
        <p:spPr bwMode="auto">
          <a:xfrm>
            <a:off x="228600" y="1981200"/>
            <a:ext cx="4663279" cy="35814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5486400" y="2895600"/>
            <a:ext cx="3325150" cy="2627837"/>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943600" y="1219200"/>
            <a:ext cx="2819400" cy="1477328"/>
          </a:xfrm>
          <a:prstGeom prst="rect">
            <a:avLst/>
          </a:prstGeom>
          <a:noFill/>
        </p:spPr>
        <p:txBody>
          <a:bodyPr wrap="square" rtlCol="0">
            <a:spAutoFit/>
          </a:bodyPr>
          <a:lstStyle/>
          <a:p>
            <a:pPr algn="ctr"/>
            <a:r>
              <a:rPr lang="en-US" b="1" dirty="0" smtClean="0"/>
              <a:t>Athens </a:t>
            </a:r>
          </a:p>
          <a:p>
            <a:pPr algn="ctr"/>
            <a:endParaRPr lang="en-US" b="1" dirty="0" smtClean="0"/>
          </a:p>
          <a:p>
            <a:r>
              <a:rPr lang="en-US" dirty="0" smtClean="0"/>
              <a:t>One of the city’s most important sites, the Acropolis and Parthenon.</a:t>
            </a:r>
            <a:endParaRPr lang="en-US" dirty="0"/>
          </a:p>
        </p:txBody>
      </p:sp>
      <p:sp>
        <p:nvSpPr>
          <p:cNvPr id="13" name="Oval 12"/>
          <p:cNvSpPr/>
          <p:nvPr/>
        </p:nvSpPr>
        <p:spPr>
          <a:xfrm>
            <a:off x="1981200" y="2819400"/>
            <a:ext cx="381000" cy="304800"/>
          </a:xfrm>
          <a:prstGeom prst="ellipse">
            <a:avLst/>
          </a:prstGeom>
          <a:solidFill>
            <a:schemeClr val="tx1">
              <a:alpha val="2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xit" presetSubtype="0" accel="100000" fill="hold" grpId="0" nodeType="with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 calcmode="lin" valueType="num">
                                      <p:cBhvr>
                                        <p:cTn id="8" dur="500"/>
                                        <p:tgtEl>
                                          <p:spTgt spid="11"/>
                                        </p:tgtEl>
                                        <p:attrNameLst>
                                          <p:attrName>style.rotation</p:attrName>
                                        </p:attrNameLst>
                                      </p:cBhvr>
                                      <p:tavLst>
                                        <p:tav tm="0">
                                          <p:val>
                                            <p:fltVal val="0"/>
                                          </p:val>
                                        </p:tav>
                                        <p:tav tm="100000">
                                          <p:val>
                                            <p:fltVal val="360"/>
                                          </p:val>
                                        </p:tav>
                                      </p:tavLst>
                                    </p:anim>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49" presetClass="exit" presetSubtype="0" accel="100000" fill="hold" nodeType="withEffect">
                                  <p:stCondLst>
                                    <p:cond delay="0"/>
                                  </p:stCondLst>
                                  <p:childTnLst>
                                    <p:anim calcmode="lin" valueType="num">
                                      <p:cBhvr>
                                        <p:cTn id="12" dur="500"/>
                                        <p:tgtEl>
                                          <p:spTgt spid="4098"/>
                                        </p:tgtEl>
                                        <p:attrNameLst>
                                          <p:attrName>ppt_w</p:attrName>
                                        </p:attrNameLst>
                                      </p:cBhvr>
                                      <p:tavLst>
                                        <p:tav tm="0">
                                          <p:val>
                                            <p:strVal val="ppt_w"/>
                                          </p:val>
                                        </p:tav>
                                        <p:tav tm="100000">
                                          <p:val>
                                            <p:fltVal val="0"/>
                                          </p:val>
                                        </p:tav>
                                      </p:tavLst>
                                    </p:anim>
                                    <p:anim calcmode="lin" valueType="num">
                                      <p:cBhvr>
                                        <p:cTn id="13" dur="500"/>
                                        <p:tgtEl>
                                          <p:spTgt spid="4098"/>
                                        </p:tgtEl>
                                        <p:attrNameLst>
                                          <p:attrName>ppt_h</p:attrName>
                                        </p:attrNameLst>
                                      </p:cBhvr>
                                      <p:tavLst>
                                        <p:tav tm="0">
                                          <p:val>
                                            <p:strVal val="ppt_h"/>
                                          </p:val>
                                        </p:tav>
                                        <p:tav tm="100000">
                                          <p:val>
                                            <p:fltVal val="0"/>
                                          </p:val>
                                        </p:tav>
                                      </p:tavLst>
                                    </p:anim>
                                    <p:anim calcmode="lin" valueType="num">
                                      <p:cBhvr>
                                        <p:cTn id="14" dur="500"/>
                                        <p:tgtEl>
                                          <p:spTgt spid="4098"/>
                                        </p:tgtEl>
                                        <p:attrNameLst>
                                          <p:attrName>style.rotation</p:attrName>
                                        </p:attrNameLst>
                                      </p:cBhvr>
                                      <p:tavLst>
                                        <p:tav tm="0">
                                          <p:val>
                                            <p:fltVal val="0"/>
                                          </p:val>
                                        </p:tav>
                                        <p:tav tm="100000">
                                          <p:val>
                                            <p:fltVal val="360"/>
                                          </p:val>
                                        </p:tav>
                                      </p:tavLst>
                                    </p:anim>
                                    <p:animEffect transition="out" filter="fade">
                                      <p:cBhvr>
                                        <p:cTn id="15" dur="500"/>
                                        <p:tgtEl>
                                          <p:spTgt spid="4098"/>
                                        </p:tgtEl>
                                      </p:cBhvr>
                                    </p:animEffect>
                                    <p:set>
                                      <p:cBhvr>
                                        <p:cTn id="16"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Trip Highlights</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4"/>
          <p:cNvPicPr>
            <a:picLocks noChangeAspect="1" noChangeArrowheads="1"/>
          </p:cNvPicPr>
          <p:nvPr/>
        </p:nvPicPr>
        <p:blipFill>
          <a:blip r:embed="rId2" cstate="print"/>
          <a:srcRect/>
          <a:stretch>
            <a:fillRect/>
          </a:stretch>
        </p:blipFill>
        <p:spPr bwMode="auto">
          <a:xfrm>
            <a:off x="228600" y="1981200"/>
            <a:ext cx="4663279" cy="3581400"/>
          </a:xfrm>
          <a:prstGeom prst="rect">
            <a:avLst/>
          </a:prstGeom>
          <a:noFill/>
          <a:ln w="9525">
            <a:noFill/>
            <a:miter lim="800000"/>
            <a:headEnd/>
            <a:tailEnd/>
          </a:ln>
        </p:spPr>
      </p:pic>
      <p:sp>
        <p:nvSpPr>
          <p:cNvPr id="9" name="Text Placeholder 8"/>
          <p:cNvSpPr>
            <a:spLocks noGrp="1"/>
          </p:cNvSpPr>
          <p:nvPr>
            <p:ph type="body" idx="1"/>
          </p:nvPr>
        </p:nvSpPr>
        <p:spPr>
          <a:xfrm>
            <a:off x="685800" y="5791200"/>
            <a:ext cx="3810000" cy="914400"/>
          </a:xfrm>
        </p:spPr>
        <p:txBody>
          <a:bodyPr>
            <a:normAutofit/>
          </a:bodyPr>
          <a:lstStyle/>
          <a:p>
            <a:pPr algn="ctr"/>
            <a:r>
              <a:rPr lang="en-US" sz="1400" dirty="0" smtClean="0"/>
              <a:t>Click anywhere to return.</a:t>
            </a:r>
            <a:endParaRPr lang="en-US" sz="1400" dirty="0"/>
          </a:p>
        </p:txBody>
      </p:sp>
      <p:sp>
        <p:nvSpPr>
          <p:cNvPr id="10" name="TextBox 9"/>
          <p:cNvSpPr txBox="1"/>
          <p:nvPr/>
        </p:nvSpPr>
        <p:spPr>
          <a:xfrm>
            <a:off x="5562600" y="1219201"/>
            <a:ext cx="3200400" cy="2585323"/>
          </a:xfrm>
          <a:prstGeom prst="rect">
            <a:avLst/>
          </a:prstGeom>
          <a:noFill/>
        </p:spPr>
        <p:txBody>
          <a:bodyPr wrap="square" rtlCol="0">
            <a:spAutoFit/>
          </a:bodyPr>
          <a:lstStyle/>
          <a:p>
            <a:pPr algn="ctr"/>
            <a:r>
              <a:rPr lang="en-US" b="1" dirty="0" err="1" smtClean="0"/>
              <a:t>Santorini</a:t>
            </a:r>
            <a:endParaRPr lang="en-US" b="1" dirty="0" smtClean="0"/>
          </a:p>
          <a:p>
            <a:pPr algn="ctr"/>
            <a:endParaRPr lang="en-US" b="1" dirty="0" smtClean="0"/>
          </a:p>
          <a:p>
            <a:r>
              <a:rPr lang="en-US" dirty="0" smtClean="0"/>
              <a:t>The southernmost of the Cycladic islands. </a:t>
            </a:r>
            <a:r>
              <a:rPr lang="en-US" dirty="0" err="1" smtClean="0"/>
              <a:t>Santorini</a:t>
            </a:r>
            <a:r>
              <a:rPr lang="en-US" dirty="0" smtClean="0"/>
              <a:t> today attracts both Greeks and visitors alike with its stupendous setting of whitewashed villages sitting atop the jagged cliffs.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105400" y="3962400"/>
            <a:ext cx="3810000" cy="2555119"/>
          </a:xfrm>
          <a:prstGeom prst="rect">
            <a:avLst/>
          </a:prstGeom>
          <a:ln>
            <a:noFill/>
          </a:ln>
          <a:effectLst>
            <a:outerShdw blurRad="292100" dist="139700" dir="2700000" algn="tl" rotWithShape="0">
              <a:srgbClr val="333333">
                <a:alpha val="65000"/>
              </a:srgbClr>
            </a:outerShdw>
          </a:effectLst>
        </p:spPr>
      </p:pic>
      <p:sp>
        <p:nvSpPr>
          <p:cNvPr id="16" name="Oval 15"/>
          <p:cNvSpPr/>
          <p:nvPr/>
        </p:nvSpPr>
        <p:spPr>
          <a:xfrm>
            <a:off x="3124200" y="4038600"/>
            <a:ext cx="381000" cy="304800"/>
          </a:xfrm>
          <a:prstGeom prst="ellipse">
            <a:avLst/>
          </a:prstGeom>
          <a:solidFill>
            <a:schemeClr val="tx1">
              <a:alpha val="2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77419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Trip Highlights</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4"/>
          <p:cNvPicPr>
            <a:picLocks noChangeAspect="1" noChangeArrowheads="1"/>
          </p:cNvPicPr>
          <p:nvPr/>
        </p:nvPicPr>
        <p:blipFill>
          <a:blip r:embed="rId2" cstate="print"/>
          <a:srcRect/>
          <a:stretch>
            <a:fillRect/>
          </a:stretch>
        </p:blipFill>
        <p:spPr bwMode="auto">
          <a:xfrm>
            <a:off x="228600" y="1981200"/>
            <a:ext cx="4663279" cy="3581400"/>
          </a:xfrm>
          <a:prstGeom prst="rect">
            <a:avLst/>
          </a:prstGeom>
          <a:noFill/>
          <a:ln w="9525">
            <a:noFill/>
            <a:miter lim="800000"/>
            <a:headEnd/>
            <a:tailEnd/>
          </a:ln>
        </p:spPr>
      </p:pic>
      <p:sp>
        <p:nvSpPr>
          <p:cNvPr id="10" name="TextBox 9"/>
          <p:cNvSpPr txBox="1"/>
          <p:nvPr/>
        </p:nvSpPr>
        <p:spPr>
          <a:xfrm>
            <a:off x="5562600" y="1219201"/>
            <a:ext cx="3200400" cy="2585323"/>
          </a:xfrm>
          <a:prstGeom prst="rect">
            <a:avLst/>
          </a:prstGeom>
          <a:noFill/>
        </p:spPr>
        <p:txBody>
          <a:bodyPr wrap="square" rtlCol="0">
            <a:spAutoFit/>
          </a:bodyPr>
          <a:lstStyle/>
          <a:p>
            <a:pPr algn="ctr"/>
            <a:r>
              <a:rPr lang="en-US" b="1" dirty="0" err="1" smtClean="0"/>
              <a:t>Santorini</a:t>
            </a:r>
            <a:endParaRPr lang="en-US" b="1" dirty="0" smtClean="0"/>
          </a:p>
          <a:p>
            <a:pPr algn="ctr"/>
            <a:endParaRPr lang="en-US" b="1" dirty="0" smtClean="0"/>
          </a:p>
          <a:p>
            <a:r>
              <a:rPr lang="en-US" dirty="0" smtClean="0"/>
              <a:t>The southernmost of the Cycladic islands. </a:t>
            </a:r>
            <a:r>
              <a:rPr lang="en-US" dirty="0" err="1" smtClean="0"/>
              <a:t>Santorini</a:t>
            </a:r>
            <a:r>
              <a:rPr lang="en-US" dirty="0" smtClean="0"/>
              <a:t> today attracts both Greeks and visitors alike with its stupendous setting of whitewashed villages sitting atop the jagged cliffs.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105400" y="3962400"/>
            <a:ext cx="3810000" cy="2555119"/>
          </a:xfrm>
          <a:prstGeom prst="rect">
            <a:avLst/>
          </a:prstGeom>
          <a:ln>
            <a:noFill/>
          </a:ln>
          <a:effectLst>
            <a:outerShdw blurRad="292100" dist="139700" dir="2700000" algn="tl" rotWithShape="0">
              <a:srgbClr val="333333">
                <a:alpha val="65000"/>
              </a:srgbClr>
            </a:outerShdw>
          </a:effectLst>
        </p:spPr>
      </p:pic>
      <p:sp>
        <p:nvSpPr>
          <p:cNvPr id="16" name="Oval 15"/>
          <p:cNvSpPr/>
          <p:nvPr/>
        </p:nvSpPr>
        <p:spPr>
          <a:xfrm>
            <a:off x="3124200" y="4038600"/>
            <a:ext cx="381000" cy="304800"/>
          </a:xfrm>
          <a:prstGeom prst="ellipse">
            <a:avLst/>
          </a:prstGeom>
          <a:solidFill>
            <a:schemeClr val="tx1">
              <a:alpha val="2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xit" presetSubtype="0" accel="100000" fill="hold" grpId="0" nodeType="with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 calcmode="lin" valueType="num">
                                      <p:cBhvr>
                                        <p:cTn id="8" dur="500"/>
                                        <p:tgtEl>
                                          <p:spTgt spid="10"/>
                                        </p:tgtEl>
                                        <p:attrNameLst>
                                          <p:attrName>style.rotation</p:attrName>
                                        </p:attrNameLst>
                                      </p:cBhvr>
                                      <p:tavLst>
                                        <p:tav tm="0">
                                          <p:val>
                                            <p:fltVal val="0"/>
                                          </p:val>
                                        </p:tav>
                                        <p:tav tm="100000">
                                          <p:val>
                                            <p:fltVal val="360"/>
                                          </p:val>
                                        </p:tav>
                                      </p:tavLst>
                                    </p:anim>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49" presetClass="exit" presetSubtype="0" accel="100000" fill="hold" nodeType="withEffect">
                                  <p:stCondLst>
                                    <p:cond delay="0"/>
                                  </p:stCondLst>
                                  <p:childTnLst>
                                    <p:anim calcmode="lin" valueType="num">
                                      <p:cBhvr>
                                        <p:cTn id="12" dur="500"/>
                                        <p:tgtEl>
                                          <p:spTgt spid="1026"/>
                                        </p:tgtEl>
                                        <p:attrNameLst>
                                          <p:attrName>ppt_w</p:attrName>
                                        </p:attrNameLst>
                                      </p:cBhvr>
                                      <p:tavLst>
                                        <p:tav tm="0">
                                          <p:val>
                                            <p:strVal val="ppt_w"/>
                                          </p:val>
                                        </p:tav>
                                        <p:tav tm="100000">
                                          <p:val>
                                            <p:fltVal val="0"/>
                                          </p:val>
                                        </p:tav>
                                      </p:tavLst>
                                    </p:anim>
                                    <p:anim calcmode="lin" valueType="num">
                                      <p:cBhvr>
                                        <p:cTn id="13" dur="500"/>
                                        <p:tgtEl>
                                          <p:spTgt spid="1026"/>
                                        </p:tgtEl>
                                        <p:attrNameLst>
                                          <p:attrName>ppt_h</p:attrName>
                                        </p:attrNameLst>
                                      </p:cBhvr>
                                      <p:tavLst>
                                        <p:tav tm="0">
                                          <p:val>
                                            <p:strVal val="ppt_h"/>
                                          </p:val>
                                        </p:tav>
                                        <p:tav tm="100000">
                                          <p:val>
                                            <p:fltVal val="0"/>
                                          </p:val>
                                        </p:tav>
                                      </p:tavLst>
                                    </p:anim>
                                    <p:anim calcmode="lin" valueType="num">
                                      <p:cBhvr>
                                        <p:cTn id="14" dur="500"/>
                                        <p:tgtEl>
                                          <p:spTgt spid="1026"/>
                                        </p:tgtEl>
                                        <p:attrNameLst>
                                          <p:attrName>style.rotation</p:attrName>
                                        </p:attrNameLst>
                                      </p:cBhvr>
                                      <p:tavLst>
                                        <p:tav tm="0">
                                          <p:val>
                                            <p:fltVal val="0"/>
                                          </p:val>
                                        </p:tav>
                                        <p:tav tm="100000">
                                          <p:val>
                                            <p:fltVal val="360"/>
                                          </p:val>
                                        </p:tav>
                                      </p:tavLst>
                                    </p:anim>
                                    <p:animEffect transition="out" filter="fade">
                                      <p:cBhvr>
                                        <p:cTn id="15" dur="500"/>
                                        <p:tgtEl>
                                          <p:spTgt spid="1026"/>
                                        </p:tgtEl>
                                      </p:cBhvr>
                                    </p:animEffect>
                                    <p:set>
                                      <p:cBhvr>
                                        <p:cTn id="16"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20&quot;&gt;&lt;/object&gt;&lt;object type=&quot;2&quot; unique_id=&quot;10021&quot;&gt;&lt;object type=&quot;3&quot; unique_id=&quot;10022&quot;&gt;&lt;property id=&quot;20148&quot; value=&quot;5&quot;/&gt;&lt;property id=&quot;20300&quot; value=&quot;Slide 1 - &amp;quot;Classic Greek Isles Tour&amp;quot;&quot;/&gt;&lt;property id=&quot;20307&quot; value=&quot;256&quot;/&gt;&lt;/object&gt;&lt;object type=&quot;3&quot; unique_id=&quot;10053&quot;&gt;&lt;property id=&quot;20148&quot; value=&quot;5&quot;/&gt;&lt;property id=&quot;20300&quot; value=&quot;Slide 2 - &amp;quot;Menu&amp;quot;&quot;/&gt;&lt;property id=&quot;20307&quot; value=&quot;258&quot;/&gt;&lt;/object&gt;&lt;object type=&quot;3&quot; unique_id=&quot;10054&quot;&gt;&lt;property id=&quot;20148&quot; value=&quot;5&quot;/&gt;&lt;property id=&quot;20300&quot; value=&quot;Slide 3 - &amp;quot;Tour Highlights&amp;quot;&quot;/&gt;&lt;property id=&quot;20307&quot; value=&quot;260&quot;/&gt;&lt;/object&gt;&lt;object type=&quot;3&quot; unique_id=&quot;10094&quot;&gt;&lt;property id=&quot;20148&quot; value=&quot;5&quot;/&gt;&lt;property id=&quot;20300&quot; value=&quot;Slide 4 - &amp;quot;Itinerary&amp;quot;&quot;/&gt;&lt;property id=&quot;20307&quot; value=&quot;261&quot;/&gt;&lt;/object&gt;&lt;object type=&quot;3&quot; unique_id=&quot;10137&quot;&gt;&lt;property id=&quot;20148&quot; value=&quot;5&quot;/&gt;&lt;property id=&quot;20300&quot; value=&quot;Slide 5 - &amp;quot;Trip Highlights&amp;quot;&quot;/&gt;&lt;property id=&quot;20307&quot; value=&quot;262&quot;/&gt;&lt;/object&gt;&lt;object type=&quot;3&quot; unique_id=&quot;10152&quot;&gt;&lt;property id=&quot;20148&quot; value=&quot;5&quot;/&gt;&lt;property id=&quot;20300&quot; value=&quot;Slide 6 - &amp;quot;Trip Highlights&amp;quot;&quot;/&gt;&lt;property id=&quot;20307&quot; value=&quot;263&quot;/&gt;&lt;/object&gt;&lt;object type=&quot;3&quot; unique_id=&quot;10153&quot;&gt;&lt;property id=&quot;20148&quot; value=&quot;5&quot;/&gt;&lt;property id=&quot;20300&quot; value=&quot;Slide 7 - &amp;quot;Trip Highlights&amp;quot;&quot;/&gt;&lt;property id=&quot;20307&quot; value=&quot;264&quot;/&gt;&lt;/object&gt;&lt;object type=&quot;3&quot; unique_id=&quot;10199&quot;&gt;&lt;property id=&quot;20148&quot; value=&quot;5&quot;/&gt;&lt;property id=&quot;20300&quot; value=&quot;Slide 8 - &amp;quot;Trip Highlights&amp;quot;&quot;/&gt;&lt;property id=&quot;20307&quot; value=&quot;266&quot;/&gt;&lt;/object&gt;&lt;object type=&quot;3&quot; unique_id=&quot;10200&quot;&gt;&lt;property id=&quot;20148&quot; value=&quot;5&quot;/&gt;&lt;property id=&quot;20300&quot; value=&quot;Slide 9 - &amp;quot;Trip Highlights&amp;quot;&quot;/&gt;&lt;property id=&quot;20307&quot; value=&quot;269&quot;/&gt;&lt;/object&gt;&lt;object type=&quot;3&quot; unique_id=&quot;10201&quot;&gt;&lt;property id=&quot;20148&quot; value=&quot;5&quot;/&gt;&lt;property id=&quot;20300&quot; value=&quot;Slide 10 - &amp;quot;Trip Highlights&amp;quot;&quot;/&gt;&lt;property id=&quot;20307&quot; value=&quot;267&quot;/&gt;&lt;/object&gt;&lt;object type=&quot;3&quot; unique_id=&quot;10202&quot;&gt;&lt;property id=&quot;20148&quot; value=&quot;5&quot;/&gt;&lt;property id=&quot;20300&quot; value=&quot;Slide 11 - &amp;quot;Trip Highlights&amp;quot;&quot;/&gt;&lt;property id=&quot;20307&quot; value=&quot;268&quot;/&gt;&lt;/object&gt;&lt;object type=&quot;3&quot; unique_id=&quot;10255&quot;&gt;&lt;property id=&quot;20148&quot; value=&quot;5&quot;/&gt;&lt;property id=&quot;20300&quot; value=&quot;Slide 12 - &amp;quot;Harmony V Yacht&amp;quot;&quot;/&gt;&lt;property id=&quot;20307&quot; value=&quot;27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357</TotalTime>
  <Words>780</Words>
  <Application>Microsoft Office PowerPoint</Application>
  <PresentationFormat>On-screen Show (4:3)</PresentationFormat>
  <Paragraphs>70</Paragraphs>
  <Slides>12</Slides>
  <Notes>0</Notes>
  <HiddenSlides>0</HiddenSlides>
  <MMClips>0</MMClips>
  <ScaleCrop>false</ScaleCrop>
  <HeadingPairs>
    <vt:vector size="6" baseType="variant">
      <vt:variant>
        <vt:lpstr>Theme</vt:lpstr>
      </vt:variant>
      <vt:variant>
        <vt:i4>1</vt:i4>
      </vt:variant>
      <vt:variant>
        <vt:lpstr>Slide Titles</vt:lpstr>
      </vt:variant>
      <vt:variant>
        <vt:i4>12</vt:i4>
      </vt:variant>
      <vt:variant>
        <vt:lpstr>Custom Shows</vt:lpstr>
      </vt:variant>
      <vt:variant>
        <vt:i4>3</vt:i4>
      </vt:variant>
    </vt:vector>
  </HeadingPairs>
  <TitlesOfParts>
    <vt:vector size="16" baseType="lpstr">
      <vt:lpstr>Flow</vt:lpstr>
      <vt:lpstr>Classic Greek Isles Tour</vt:lpstr>
      <vt:lpstr>Menu</vt:lpstr>
      <vt:lpstr>Tour Highlights</vt:lpstr>
      <vt:lpstr>Itinerary</vt:lpstr>
      <vt:lpstr>Trip Highlights</vt:lpstr>
      <vt:lpstr>Trip Highlights</vt:lpstr>
      <vt:lpstr>Trip Highlights</vt:lpstr>
      <vt:lpstr>Trip Highlights</vt:lpstr>
      <vt:lpstr>Trip Highlights</vt:lpstr>
      <vt:lpstr>Trip Highlights</vt:lpstr>
      <vt:lpstr>Trip Highlights</vt:lpstr>
      <vt:lpstr>Harmony V Yacht</vt:lpstr>
      <vt:lpstr>Custom Show 1</vt:lpstr>
      <vt:lpstr>Custom Show 2</vt:lpstr>
      <vt:lpstr>Custom Show 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Hall</dc:creator>
  <cp:lastModifiedBy>Tom Hall</cp:lastModifiedBy>
  <cp:revision>53</cp:revision>
  <dcterms:created xsi:type="dcterms:W3CDTF">2013-07-10T11:45:21Z</dcterms:created>
  <dcterms:modified xsi:type="dcterms:W3CDTF">2013-07-12T11:37:13Z</dcterms:modified>
</cp:coreProperties>
</file>